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Tiger stripes sign</a:t>
            </a:r>
            <a:endParaRPr lang="en-IN" sz="3600" b="1" dirty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Dr</a:t>
            </a:r>
            <a:r>
              <a:rPr 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rakesh</a:t>
            </a:r>
            <a:r>
              <a:rPr 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jain</a:t>
            </a:r>
            <a:endParaRPr lang="en-US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Senior resident, </a:t>
            </a:r>
            <a:r>
              <a:rPr lang="en-US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dept</a:t>
            </a:r>
            <a:r>
              <a:rPr 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of cardiology</a:t>
            </a:r>
          </a:p>
          <a:p>
            <a:r>
              <a:rPr 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Govt. medical college, </a:t>
            </a:r>
            <a:r>
              <a:rPr lang="en-US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calicut</a:t>
            </a:r>
            <a:endParaRPr lang="en-IN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8" name="Picture 4" descr="https://encrypted-tbn1.gstatic.com/images?q=tbn:ANd9GcQslp3vnmLoueEnY7V0LX-06lPnIn-1uM_DJp27t2QFOhgX3bli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18" y="315957"/>
            <a:ext cx="3820988" cy="19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fHhHUL0dMuggYQ_OLICrBI2W23tA94wUzW-zMaPxIt9ttWw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315957"/>
            <a:ext cx="3026535" cy="19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77026"/>
            <a:ext cx="10131425" cy="12578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Tiger stripes / </a:t>
            </a:r>
            <a:r>
              <a:rPr lang="en-IN" sz="3200" dirty="0" smtClean="0">
                <a:solidFill>
                  <a:srgbClr val="FFC000"/>
                </a:solidFill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zebra stripes appearance </a:t>
            </a:r>
            <a:endParaRPr lang="en-IN" sz="3200" dirty="0">
              <a:solidFill>
                <a:srgbClr val="FFC000"/>
              </a:solidFill>
              <a:latin typeface="Aharoni" panose="02010803020104030203" pitchFamily="2" charset="-79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31698" cy="364913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H</a:t>
            </a:r>
            <a:r>
              <a:rPr lang="en-IN" sz="2400" dirty="0" smtClean="0"/>
              <a:t>igh </a:t>
            </a:r>
            <a:r>
              <a:rPr lang="en-IN" sz="2400" dirty="0"/>
              <a:t>amplitude </a:t>
            </a:r>
            <a:r>
              <a:rPr lang="en-IN" sz="2400" dirty="0" smtClean="0"/>
              <a:t>band like signal (</a:t>
            </a:r>
            <a:r>
              <a:rPr lang="en-IN" sz="2400" dirty="0"/>
              <a:t>usually mottled in appearance</a:t>
            </a:r>
            <a:r>
              <a:rPr lang="en-IN" sz="2400" dirty="0" smtClean="0"/>
              <a:t>), noted </a:t>
            </a:r>
            <a:r>
              <a:rPr lang="en-IN" sz="2400" dirty="0"/>
              <a:t>on Doppler spectral </a:t>
            </a:r>
            <a:r>
              <a:rPr lang="en-IN" sz="2400" dirty="0" smtClean="0"/>
              <a:t>recordings (on both pulsed </a:t>
            </a:r>
            <a:r>
              <a:rPr lang="en-IN" sz="2400" dirty="0"/>
              <a:t>and continuous waveforms</a:t>
            </a:r>
            <a:r>
              <a:rPr lang="en-IN" sz="2400" dirty="0" smtClean="0"/>
              <a:t>)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/>
              <a:t>M</a:t>
            </a:r>
            <a:r>
              <a:rPr lang="en-IN" sz="2400" dirty="0" smtClean="0"/>
              <a:t>ay </a:t>
            </a:r>
            <a:r>
              <a:rPr lang="en-IN" sz="2400" dirty="0"/>
              <a:t>occur </a:t>
            </a:r>
            <a:r>
              <a:rPr lang="en-IN" sz="2400" dirty="0" smtClean="0"/>
              <a:t>with any </a:t>
            </a:r>
            <a:r>
              <a:rPr lang="en-IN" sz="2400" dirty="0" err="1" smtClean="0"/>
              <a:t>intracardiac</a:t>
            </a:r>
            <a:r>
              <a:rPr lang="en-IN" sz="2400" dirty="0" smtClean="0"/>
              <a:t> oscillating structures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Associated with </a:t>
            </a:r>
            <a:r>
              <a:rPr lang="en-IN" sz="2400" dirty="0" err="1" smtClean="0"/>
              <a:t>valvular</a:t>
            </a:r>
            <a:r>
              <a:rPr lang="en-IN" sz="2400" dirty="0" smtClean="0"/>
              <a:t> regurgitation, most </a:t>
            </a:r>
            <a:r>
              <a:rPr lang="en-IN" sz="2400" dirty="0"/>
              <a:t>often </a:t>
            </a:r>
            <a:r>
              <a:rPr lang="en-IN" sz="2400" dirty="0" smtClean="0"/>
              <a:t>noted with flail porcine </a:t>
            </a:r>
            <a:r>
              <a:rPr lang="en-IN" sz="2400" dirty="0"/>
              <a:t>mitral prosthetic </a:t>
            </a:r>
            <a:r>
              <a:rPr lang="en-IN" sz="2400" dirty="0" smtClean="0"/>
              <a:t>valves (tissue valve) and may </a:t>
            </a:r>
            <a:r>
              <a:rPr lang="en-IN" sz="2400" dirty="0"/>
              <a:t>be indicative of an acute flail </a:t>
            </a:r>
            <a:r>
              <a:rPr lang="en-IN" sz="2400" dirty="0" smtClean="0"/>
              <a:t>prosthetic leaflet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73520" y="6181859"/>
            <a:ext cx="5925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Edmund Kenneth </a:t>
            </a:r>
            <a:r>
              <a:rPr lang="en-IN" sz="1600" dirty="0" err="1" smtClean="0"/>
              <a:t>Kerut</a:t>
            </a:r>
            <a:r>
              <a:rPr lang="en-IN" sz="1600" dirty="0" smtClean="0"/>
              <a:t>. </a:t>
            </a:r>
            <a:r>
              <a:rPr lang="en-IN" sz="1600" i="1" dirty="0" smtClean="0"/>
              <a:t>ECHOCARDIOGRAPHY</a:t>
            </a:r>
            <a:r>
              <a:rPr lang="en-IN" sz="1600" i="1" dirty="0"/>
              <a:t>, Volume 24, May 2007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9510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22" y="1468820"/>
            <a:ext cx="5168004" cy="2885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533"/>
          <a:stretch/>
        </p:blipFill>
        <p:spPr>
          <a:xfrm>
            <a:off x="5561190" y="1468820"/>
            <a:ext cx="6464965" cy="2885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768" y="4613422"/>
            <a:ext cx="4320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Tiger stripes noted in a pulsed wave Doppler</a:t>
            </a:r>
          </a:p>
          <a:p>
            <a:r>
              <a:rPr lang="en-IN" i="1" dirty="0"/>
              <a:t>recording of a flail porcine mitral leaflet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54035" y="4613422"/>
            <a:ext cx="5142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An unusual </a:t>
            </a:r>
            <a:r>
              <a:rPr lang="en-IN" i="1" dirty="0" smtClean="0"/>
              <a:t>band like </a:t>
            </a:r>
            <a:r>
              <a:rPr lang="en-IN" i="1" dirty="0"/>
              <a:t>signal noted on the </a:t>
            </a:r>
            <a:r>
              <a:rPr lang="en-IN" i="1" dirty="0" smtClean="0"/>
              <a:t>pulse wave</a:t>
            </a:r>
            <a:endParaRPr lang="en-IN" i="1" dirty="0"/>
          </a:p>
          <a:p>
            <a:r>
              <a:rPr lang="en-IN" i="1" dirty="0"/>
              <a:t>Doppler recording of a patient with moderate native</a:t>
            </a:r>
          </a:p>
          <a:p>
            <a:r>
              <a:rPr lang="en-IN" i="1" dirty="0"/>
              <a:t>valve aortic regurgitation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33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99" t="18956" r="31268" b="10822"/>
          <a:stretch/>
        </p:blipFill>
        <p:spPr>
          <a:xfrm>
            <a:off x="2338613" y="291602"/>
            <a:ext cx="7237927" cy="628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708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mechanism</a:t>
            </a:r>
            <a:endParaRPr lang="en-IN" sz="32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12978"/>
            <a:ext cx="10608971" cy="435747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Not clear</a:t>
            </a:r>
          </a:p>
          <a:p>
            <a:pPr algn="just"/>
            <a:endParaRPr lang="en-IN" sz="2000" dirty="0" smtClean="0"/>
          </a:p>
          <a:p>
            <a:pPr algn="just"/>
            <a:r>
              <a:rPr lang="en-IN" sz="2000" dirty="0" smtClean="0"/>
              <a:t>Caused </a:t>
            </a:r>
            <a:r>
              <a:rPr lang="en-IN" sz="2000" dirty="0"/>
              <a:t>by fluttering of </a:t>
            </a:r>
            <a:r>
              <a:rPr lang="en-IN" sz="2000" dirty="0" smtClean="0"/>
              <a:t>the disrupted </a:t>
            </a:r>
            <a:r>
              <a:rPr lang="en-IN" sz="2000" dirty="0"/>
              <a:t>cusp leading to the shedding of families </a:t>
            </a:r>
            <a:r>
              <a:rPr lang="en-IN" sz="2000" dirty="0" smtClean="0"/>
              <a:t>of vortices </a:t>
            </a:r>
            <a:r>
              <a:rPr lang="en-IN" sz="2000" dirty="0"/>
              <a:t>in both a retrograde and an </a:t>
            </a:r>
            <a:r>
              <a:rPr lang="en-IN" sz="2000" dirty="0" err="1"/>
              <a:t>orthograde</a:t>
            </a:r>
            <a:r>
              <a:rPr lang="en-IN" sz="2000" dirty="0"/>
              <a:t> </a:t>
            </a:r>
            <a:r>
              <a:rPr lang="en-IN" sz="2000" dirty="0" smtClean="0"/>
              <a:t>direction.</a:t>
            </a:r>
            <a:r>
              <a:rPr lang="en-IN" sz="2000" dirty="0"/>
              <a:t> </a:t>
            </a:r>
            <a:r>
              <a:rPr lang="en-IN" sz="2000" dirty="0" smtClean="0"/>
              <a:t>Number </a:t>
            </a:r>
            <a:r>
              <a:rPr lang="en-IN" sz="2000" dirty="0"/>
              <a:t>of striations in the signal is likely to be </a:t>
            </a:r>
            <a:r>
              <a:rPr lang="en-IN" sz="2000" dirty="0" smtClean="0"/>
              <a:t>related to </a:t>
            </a:r>
            <a:r>
              <a:rPr lang="en-IN" sz="2000" dirty="0"/>
              <a:t>the frequency of oscillation of the cusp and the </a:t>
            </a:r>
            <a:r>
              <a:rPr lang="en-IN" sz="2000" dirty="0" smtClean="0"/>
              <a:t>presence or </a:t>
            </a:r>
            <a:r>
              <a:rPr lang="en-IN" sz="2000" dirty="0"/>
              <a:t>absence of mottling to the pattern of shedding of </a:t>
            </a:r>
            <a:r>
              <a:rPr lang="en-IN" sz="2000" dirty="0" smtClean="0"/>
              <a:t>the vortices.</a:t>
            </a:r>
            <a:r>
              <a:rPr lang="en-IN" sz="2000" baseline="30000" dirty="0" smtClean="0"/>
              <a:t>1</a:t>
            </a:r>
          </a:p>
          <a:p>
            <a:pPr algn="just"/>
            <a:endParaRPr lang="en-IN" sz="2000" dirty="0" smtClean="0"/>
          </a:p>
          <a:p>
            <a:pPr algn="just"/>
            <a:r>
              <a:rPr lang="en-IN" sz="2000" dirty="0" err="1"/>
              <a:t>I</a:t>
            </a:r>
            <a:r>
              <a:rPr lang="en-IN" sz="2000" dirty="0" err="1" smtClean="0"/>
              <a:t>ntracardiac</a:t>
            </a:r>
            <a:r>
              <a:rPr lang="en-IN" sz="2000" dirty="0" smtClean="0"/>
              <a:t> </a:t>
            </a:r>
            <a:r>
              <a:rPr lang="en-IN" sz="2000" dirty="0"/>
              <a:t>oscillating </a:t>
            </a:r>
            <a:r>
              <a:rPr lang="en-IN" sz="2000" dirty="0" smtClean="0"/>
              <a:t>structure &gt; structures </a:t>
            </a:r>
            <a:r>
              <a:rPr lang="en-IN" sz="2000" dirty="0"/>
              <a:t>vibrate with </a:t>
            </a:r>
            <a:r>
              <a:rPr lang="en-IN" sz="2000" dirty="0" smtClean="0"/>
              <a:t>a single high frequency </a:t>
            </a:r>
            <a:r>
              <a:rPr lang="en-IN" sz="2000" dirty="0"/>
              <a:t>(not chaotic) with several </a:t>
            </a:r>
            <a:r>
              <a:rPr lang="en-IN" sz="2000" dirty="0" smtClean="0"/>
              <a:t>harmonic overtones &gt; tiger stripes &gt; first </a:t>
            </a:r>
            <a:r>
              <a:rPr lang="en-IN" sz="2000" dirty="0"/>
              <a:t>band </a:t>
            </a:r>
            <a:r>
              <a:rPr lang="en-IN" sz="2000" dirty="0" smtClean="0"/>
              <a:t>represent lowest </a:t>
            </a:r>
            <a:r>
              <a:rPr lang="en-IN" sz="2000" dirty="0"/>
              <a:t>frequency on </a:t>
            </a:r>
            <a:r>
              <a:rPr lang="en-IN" sz="2000" dirty="0" smtClean="0"/>
              <a:t>the Doppler recording and representing </a:t>
            </a:r>
            <a:r>
              <a:rPr lang="en-IN" sz="2000" dirty="0"/>
              <a:t>its </a:t>
            </a:r>
            <a:r>
              <a:rPr lang="en-IN" sz="2000" dirty="0" smtClean="0"/>
              <a:t>fundamental frequency.</a:t>
            </a:r>
            <a:r>
              <a:rPr lang="en-IN" sz="2000" baseline="30000" dirty="0" smtClean="0"/>
              <a:t>2</a:t>
            </a:r>
            <a:endParaRPr lang="en-IN" sz="20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344734" y="6037873"/>
            <a:ext cx="6127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John B Chambers et al  </a:t>
            </a:r>
            <a:r>
              <a:rPr lang="en-IN" sz="1600" i="1" dirty="0"/>
              <a:t>J Am Coil </a:t>
            </a:r>
            <a:r>
              <a:rPr lang="en-IN" sz="1600" i="1" dirty="0" err="1"/>
              <a:t>Cardiol</a:t>
            </a:r>
            <a:r>
              <a:rPr lang="en-IN" sz="1600" i="1" dirty="0"/>
              <a:t> </a:t>
            </a:r>
            <a:r>
              <a:rPr lang="en-IN" sz="1600" i="1" dirty="0" smtClean="0"/>
              <a:t>1987;10:462-6</a:t>
            </a:r>
          </a:p>
          <a:p>
            <a:r>
              <a:rPr lang="en-IN" sz="1600" dirty="0" smtClean="0"/>
              <a:t>2. Edmund </a:t>
            </a:r>
            <a:r>
              <a:rPr lang="en-IN" sz="1600" dirty="0"/>
              <a:t>Kenneth </a:t>
            </a:r>
            <a:r>
              <a:rPr lang="en-IN" sz="1600" dirty="0" err="1"/>
              <a:t>Kerut</a:t>
            </a:r>
            <a:r>
              <a:rPr lang="en-IN" sz="1600" dirty="0"/>
              <a:t>. </a:t>
            </a:r>
            <a:r>
              <a:rPr lang="en-IN" sz="1600" i="1" dirty="0"/>
              <a:t>ECHOCARDIOGRAPHY, Volume 24, May </a:t>
            </a:r>
            <a:r>
              <a:rPr lang="en-IN" sz="1600" i="1" dirty="0" smtClean="0"/>
              <a:t>2007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8110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Specificity of the </a:t>
            </a:r>
            <a:r>
              <a:rPr lang="en-IN" sz="3200" b="1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 ?</a:t>
            </a:r>
            <a:endParaRPr lang="en-IN" sz="32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00011"/>
            <a:ext cx="10699123" cy="4091189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/>
              <a:t>Although flutter </a:t>
            </a:r>
            <a:r>
              <a:rPr lang="en-IN" sz="2000" dirty="0"/>
              <a:t>of the cusps of prosthetic mitral valves is </a:t>
            </a:r>
            <a:r>
              <a:rPr lang="en-IN" sz="2000" dirty="0" smtClean="0"/>
              <a:t>most commonly </a:t>
            </a:r>
            <a:r>
              <a:rPr lang="en-IN" sz="2000" dirty="0"/>
              <a:t>reported in the presence of cusp </a:t>
            </a:r>
            <a:r>
              <a:rPr lang="en-IN" sz="2000" dirty="0" smtClean="0"/>
              <a:t>tears and tiger stripes sign</a:t>
            </a:r>
          </a:p>
          <a:p>
            <a:pPr algn="just"/>
            <a:r>
              <a:rPr lang="en-IN" sz="2000" dirty="0"/>
              <a:t>M</a:t>
            </a:r>
            <a:r>
              <a:rPr lang="en-IN" sz="2000" dirty="0" smtClean="0"/>
              <a:t>ay </a:t>
            </a:r>
            <a:r>
              <a:rPr lang="en-IN" sz="2000" dirty="0"/>
              <a:t>also be seen in other </a:t>
            </a:r>
            <a:r>
              <a:rPr lang="en-IN" sz="2000" dirty="0" smtClean="0"/>
              <a:t>situations</a:t>
            </a:r>
          </a:p>
          <a:p>
            <a:pPr algn="just"/>
            <a:r>
              <a:rPr lang="en-IN" sz="2000" dirty="0"/>
              <a:t>Harrison et al. </a:t>
            </a:r>
            <a:r>
              <a:rPr lang="en-IN" sz="2000" baseline="30000" dirty="0" smtClean="0"/>
              <a:t>1</a:t>
            </a:r>
            <a:r>
              <a:rPr lang="en-IN" sz="2000" dirty="0" smtClean="0"/>
              <a:t> and </a:t>
            </a:r>
            <a:r>
              <a:rPr lang="en-IN" sz="2000" dirty="0" err="1"/>
              <a:t>Jacovella</a:t>
            </a:r>
            <a:r>
              <a:rPr lang="en-IN" sz="2000" dirty="0"/>
              <a:t> et al</a:t>
            </a:r>
            <a:r>
              <a:rPr lang="en-IN" sz="2000" dirty="0" smtClean="0"/>
              <a:t>. </a:t>
            </a:r>
            <a:r>
              <a:rPr lang="en-IN" sz="2000" dirty="0"/>
              <a:t>reported a small number of </a:t>
            </a:r>
            <a:r>
              <a:rPr lang="en-IN" sz="2000" dirty="0" smtClean="0"/>
              <a:t>patients with </a:t>
            </a:r>
            <a:r>
              <a:rPr lang="en-IN" sz="2000" dirty="0"/>
              <a:t>diastolic flutter in the presence of </a:t>
            </a:r>
            <a:r>
              <a:rPr lang="en-IN" sz="2000" dirty="0" err="1"/>
              <a:t>paraprosthetic</a:t>
            </a:r>
            <a:r>
              <a:rPr lang="en-IN" sz="2000" dirty="0"/>
              <a:t> </a:t>
            </a:r>
            <a:r>
              <a:rPr lang="en-IN" sz="2000" dirty="0" smtClean="0"/>
              <a:t>leaks and </a:t>
            </a:r>
            <a:r>
              <a:rPr lang="en-IN" sz="2000" dirty="0"/>
              <a:t>normal cusps. </a:t>
            </a:r>
            <a:endParaRPr lang="en-IN" sz="2000" dirty="0" smtClean="0"/>
          </a:p>
          <a:p>
            <a:pPr algn="just"/>
            <a:r>
              <a:rPr lang="en-IN" sz="2000" dirty="0" err="1" smtClean="0"/>
              <a:t>Hatle</a:t>
            </a:r>
            <a:r>
              <a:rPr lang="en-IN" sz="2000" dirty="0" smtClean="0"/>
              <a:t> </a:t>
            </a:r>
            <a:r>
              <a:rPr lang="en-IN" sz="2000" dirty="0"/>
              <a:t>and </a:t>
            </a:r>
            <a:r>
              <a:rPr lang="en-IN" sz="2000" dirty="0" smtClean="0"/>
              <a:t>Angelsen</a:t>
            </a:r>
            <a:r>
              <a:rPr lang="en-IN" sz="2000" baseline="30000" dirty="0" smtClean="0"/>
              <a:t>2</a:t>
            </a:r>
            <a:r>
              <a:rPr lang="en-IN" sz="2000" dirty="0" smtClean="0"/>
              <a:t> </a:t>
            </a:r>
            <a:r>
              <a:rPr lang="en-IN" sz="2000" dirty="0"/>
              <a:t>presented a </a:t>
            </a:r>
            <a:r>
              <a:rPr lang="en-IN" sz="2000" dirty="0" smtClean="0"/>
              <a:t>brief description </a:t>
            </a:r>
            <a:r>
              <a:rPr lang="en-IN" sz="2000" dirty="0"/>
              <a:t>of </a:t>
            </a:r>
            <a:r>
              <a:rPr lang="en-IN" sz="2000" dirty="0" smtClean="0"/>
              <a:t>findings </a:t>
            </a:r>
            <a:r>
              <a:rPr lang="en-IN" sz="2000" dirty="0"/>
              <a:t>similar </a:t>
            </a:r>
            <a:r>
              <a:rPr lang="en-IN" sz="2000" dirty="0" smtClean="0"/>
              <a:t>to tiger stripes sign </a:t>
            </a:r>
            <a:r>
              <a:rPr lang="en-IN" sz="2000" dirty="0"/>
              <a:t>in native mitral </a:t>
            </a:r>
            <a:r>
              <a:rPr lang="en-IN" sz="2000" dirty="0" smtClean="0"/>
              <a:t>and aortic </a:t>
            </a:r>
            <a:r>
              <a:rPr lang="en-IN" sz="2000" dirty="0"/>
              <a:t>valves but without a pathologic correlation. </a:t>
            </a:r>
            <a:endParaRPr lang="en-IN" sz="2000" dirty="0" smtClean="0"/>
          </a:p>
          <a:p>
            <a:pPr algn="just"/>
            <a:r>
              <a:rPr lang="en-IN" sz="2000" dirty="0" smtClean="0"/>
              <a:t>It </a:t>
            </a:r>
            <a:r>
              <a:rPr lang="en-IN" sz="2000" dirty="0"/>
              <a:t>is </a:t>
            </a:r>
            <a:r>
              <a:rPr lang="en-IN" sz="2000" dirty="0" smtClean="0"/>
              <a:t>possible that </a:t>
            </a:r>
            <a:r>
              <a:rPr lang="en-IN" sz="2000" dirty="0"/>
              <a:t>Doppler signals resembling </a:t>
            </a:r>
            <a:r>
              <a:rPr lang="en-IN" sz="2000" dirty="0" smtClean="0"/>
              <a:t>tiger stripes may </a:t>
            </a:r>
            <a:r>
              <a:rPr lang="en-IN" sz="2000" dirty="0"/>
              <a:t>be found in any situation in which flutter of one or </a:t>
            </a:r>
            <a:r>
              <a:rPr lang="en-IN" sz="2000" dirty="0" smtClean="0"/>
              <a:t>a part </a:t>
            </a:r>
            <a:r>
              <a:rPr lang="en-IN" sz="2000" dirty="0"/>
              <a:t>of one cusp occurs in the presence of normal </a:t>
            </a:r>
            <a:r>
              <a:rPr lang="en-IN" sz="2000" dirty="0" smtClean="0"/>
              <a:t>motion of </a:t>
            </a:r>
            <a:r>
              <a:rPr lang="en-IN" sz="2000" dirty="0"/>
              <a:t>the other parts of the valve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715" y="5907111"/>
            <a:ext cx="891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i="1" dirty="0" smtClean="0"/>
              <a:t>1.Jacovella </a:t>
            </a:r>
            <a:r>
              <a:rPr lang="en-IN" sz="1600" i="1" dirty="0"/>
              <a:t>G, </a:t>
            </a:r>
            <a:r>
              <a:rPr lang="en-IN" sz="1600" i="1" dirty="0" err="1"/>
              <a:t>Narducci</a:t>
            </a:r>
            <a:r>
              <a:rPr lang="en-IN" sz="1600" i="1" dirty="0"/>
              <a:t> C, </a:t>
            </a:r>
            <a:r>
              <a:rPr lang="en-IN" sz="1600" i="1" dirty="0" err="1"/>
              <a:t>Pino</a:t>
            </a:r>
            <a:r>
              <a:rPr lang="en-IN" sz="1600" i="1" dirty="0"/>
              <a:t> PG, </a:t>
            </a:r>
            <a:r>
              <a:rPr lang="en-IN" sz="1600" i="1" dirty="0" err="1"/>
              <a:t>Salati</a:t>
            </a:r>
            <a:r>
              <a:rPr lang="en-IN" sz="1600" i="1" dirty="0"/>
              <a:t> A. Echocardiographic </a:t>
            </a:r>
            <a:r>
              <a:rPr lang="en-IN" sz="1600" i="1" dirty="0" smtClean="0"/>
              <a:t>features of </a:t>
            </a:r>
            <a:r>
              <a:rPr lang="en-IN" sz="1600" i="1" dirty="0"/>
              <a:t>porcine valve </a:t>
            </a:r>
            <a:r>
              <a:rPr lang="en-IN" sz="1600" i="1" dirty="0" smtClean="0"/>
              <a:t>dysfunction</a:t>
            </a:r>
            <a:r>
              <a:rPr lang="en-IN" sz="1600" i="1" dirty="0"/>
              <a:t>. Am J </a:t>
            </a:r>
            <a:r>
              <a:rPr lang="en-IN" sz="1600" i="1" dirty="0" err="1"/>
              <a:t>Cardiol</a:t>
            </a:r>
            <a:r>
              <a:rPr lang="en-IN" sz="1600" i="1" dirty="0"/>
              <a:t> 1980;46:526.</a:t>
            </a:r>
          </a:p>
          <a:p>
            <a:pPr algn="just"/>
            <a:r>
              <a:rPr lang="en-IN" sz="1600" i="1" dirty="0" smtClean="0"/>
              <a:t>2</a:t>
            </a:r>
            <a:r>
              <a:rPr lang="en-IN" sz="1600" i="1" dirty="0"/>
              <a:t>. Halle L, </a:t>
            </a:r>
            <a:r>
              <a:rPr lang="en-IN" sz="1600" i="1" dirty="0" err="1"/>
              <a:t>Angelsen</a:t>
            </a:r>
            <a:r>
              <a:rPr lang="en-IN" sz="1600" i="1" dirty="0"/>
              <a:t> B. Doppler Ultrasound in Cardiology. Philadelphia</a:t>
            </a:r>
            <a:r>
              <a:rPr lang="en-IN" sz="1600" i="1" dirty="0" smtClean="0"/>
              <a:t>:  Lea </a:t>
            </a:r>
            <a:r>
              <a:rPr lang="en-IN" sz="1600" i="1" dirty="0"/>
              <a:t>&amp; </a:t>
            </a:r>
            <a:r>
              <a:rPr lang="en-IN" sz="1600" i="1" dirty="0" err="1" smtClean="0"/>
              <a:t>Febiger</a:t>
            </a:r>
            <a:r>
              <a:rPr lang="en-IN" sz="1600" i="1" dirty="0" smtClean="0"/>
              <a:t>, 1985:278</a:t>
            </a:r>
            <a:r>
              <a:rPr lang="en-IN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4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THANKS</a:t>
            </a:r>
            <a:endParaRPr lang="en-IN" sz="96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60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113</TotalTime>
  <Words>430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Batang</vt:lpstr>
      <vt:lpstr>Aharoni</vt:lpstr>
      <vt:lpstr>Arial</vt:lpstr>
      <vt:lpstr>Calibri</vt:lpstr>
      <vt:lpstr>Calibri Light</vt:lpstr>
      <vt:lpstr>Celestial</vt:lpstr>
      <vt:lpstr>Tiger stripes sign</vt:lpstr>
      <vt:lpstr>Tiger stripes / zebra stripes appearance </vt:lpstr>
      <vt:lpstr>PowerPoint Presentation</vt:lpstr>
      <vt:lpstr>PowerPoint Presentation</vt:lpstr>
      <vt:lpstr>mechanism</vt:lpstr>
      <vt:lpstr>Specificity of the sign 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51</cp:revision>
  <dcterms:created xsi:type="dcterms:W3CDTF">2014-10-27T08:50:26Z</dcterms:created>
  <dcterms:modified xsi:type="dcterms:W3CDTF">2014-10-27T17:24:32Z</dcterms:modified>
</cp:coreProperties>
</file>